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8"/>
  </p:notesMasterIdLst>
  <p:sldIdLst>
    <p:sldId id="256" r:id="rId2"/>
    <p:sldId id="296" r:id="rId3"/>
    <p:sldId id="257" r:id="rId4"/>
    <p:sldId id="289" r:id="rId5"/>
    <p:sldId id="258" r:id="rId6"/>
    <p:sldId id="291" r:id="rId7"/>
    <p:sldId id="292" r:id="rId8"/>
    <p:sldId id="293" r:id="rId9"/>
    <p:sldId id="294" r:id="rId10"/>
    <p:sldId id="295" r:id="rId11"/>
    <p:sldId id="288" r:id="rId12"/>
    <p:sldId id="259" r:id="rId13"/>
    <p:sldId id="274" r:id="rId14"/>
    <p:sldId id="275" r:id="rId15"/>
    <p:sldId id="276" r:id="rId16"/>
    <p:sldId id="277" r:id="rId17"/>
    <p:sldId id="260" r:id="rId18"/>
    <p:sldId id="261" r:id="rId19"/>
    <p:sldId id="262" r:id="rId20"/>
    <p:sldId id="278" r:id="rId21"/>
    <p:sldId id="263" r:id="rId22"/>
    <p:sldId id="264" r:id="rId23"/>
    <p:sldId id="265" r:id="rId24"/>
    <p:sldId id="281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82" r:id="rId34"/>
    <p:sldId id="284" r:id="rId35"/>
    <p:sldId id="290" r:id="rId36"/>
    <p:sldId id="287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91966-A1FC-421A-9BEF-F645CD641A1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A97369-7EE9-4319-9124-2F8ED5FE7ECB}">
      <dgm:prSet phldrT="[نص]" custT="1"/>
      <dgm:spPr/>
      <dgm:t>
        <a:bodyPr/>
        <a:lstStyle/>
        <a:p>
          <a:pPr algn="ctr"/>
          <a:r>
            <a:rPr lang="en-US" sz="3200" dirty="0" smtClean="0"/>
            <a:t>Prokaryotic algae  </a:t>
          </a:r>
          <a:r>
            <a:rPr lang="en-US" sz="3200" dirty="0" err="1" smtClean="0"/>
            <a:t>cyaophyta</a:t>
          </a:r>
          <a:endParaRPr lang="en-US" sz="3200" dirty="0"/>
        </a:p>
      </dgm:t>
    </dgm:pt>
    <dgm:pt modelId="{07F0E71C-680A-4EA7-A158-4C369CA60342}" type="parTrans" cxnId="{443CF182-933B-4418-ADFF-0DD98CFB639C}">
      <dgm:prSet/>
      <dgm:spPr/>
      <dgm:t>
        <a:bodyPr/>
        <a:lstStyle/>
        <a:p>
          <a:endParaRPr lang="en-US"/>
        </a:p>
      </dgm:t>
    </dgm:pt>
    <dgm:pt modelId="{DA624566-F54B-41B9-B01D-B120213ADD7B}" type="sibTrans" cxnId="{443CF182-933B-4418-ADFF-0DD98CFB639C}">
      <dgm:prSet/>
      <dgm:spPr/>
      <dgm:t>
        <a:bodyPr/>
        <a:lstStyle/>
        <a:p>
          <a:endParaRPr lang="en-US"/>
        </a:p>
      </dgm:t>
    </dgm:pt>
    <dgm:pt modelId="{CA75ACFC-C3A8-43F4-9AE2-C1CEDA67FF86}">
      <dgm:prSet phldrT="[نص]" custT="1"/>
      <dgm:spPr/>
      <dgm:t>
        <a:bodyPr/>
        <a:lstStyle/>
        <a:p>
          <a:r>
            <a:rPr lang="en-US" sz="3200" dirty="0" smtClean="0"/>
            <a:t>Eukaryotic algae</a:t>
          </a:r>
          <a:endParaRPr lang="en-US" sz="3200" dirty="0"/>
        </a:p>
      </dgm:t>
    </dgm:pt>
    <dgm:pt modelId="{66C6C2DF-23B4-4796-ADDA-54937B4BEC78}" type="parTrans" cxnId="{9752850E-95B2-4BDB-8A29-45DCCF0CBA06}">
      <dgm:prSet/>
      <dgm:spPr/>
      <dgm:t>
        <a:bodyPr/>
        <a:lstStyle/>
        <a:p>
          <a:endParaRPr lang="en-US"/>
        </a:p>
      </dgm:t>
    </dgm:pt>
    <dgm:pt modelId="{0C386C69-D3D2-4ACF-8171-C1D8FC7181DD}" type="sibTrans" cxnId="{9752850E-95B2-4BDB-8A29-45DCCF0CBA06}">
      <dgm:prSet/>
      <dgm:spPr/>
      <dgm:t>
        <a:bodyPr/>
        <a:lstStyle/>
        <a:p>
          <a:endParaRPr lang="en-US"/>
        </a:p>
      </dgm:t>
    </dgm:pt>
    <dgm:pt modelId="{6B616E74-C2D2-4B3A-881B-B038D7757924}">
      <dgm:prSet phldrT="[نص]"/>
      <dgm:spPr/>
      <dgm:t>
        <a:bodyPr/>
        <a:lstStyle/>
        <a:p>
          <a:r>
            <a:rPr lang="en-US" dirty="0" smtClean="0"/>
            <a:t>Algae</a:t>
          </a:r>
          <a:endParaRPr lang="en-US" dirty="0"/>
        </a:p>
      </dgm:t>
    </dgm:pt>
    <dgm:pt modelId="{6EDC575E-2CAE-4E60-B31F-6C56B84AE04F}" type="sibTrans" cxnId="{DB92BFF8-433C-4647-B808-80F31F56222E}">
      <dgm:prSet/>
      <dgm:spPr/>
      <dgm:t>
        <a:bodyPr/>
        <a:lstStyle/>
        <a:p>
          <a:endParaRPr lang="en-US"/>
        </a:p>
      </dgm:t>
    </dgm:pt>
    <dgm:pt modelId="{7AC2FDAE-1068-4B99-A361-D027052C6EB0}" type="parTrans" cxnId="{DB92BFF8-433C-4647-B808-80F31F56222E}">
      <dgm:prSet/>
      <dgm:spPr/>
      <dgm:t>
        <a:bodyPr/>
        <a:lstStyle/>
        <a:p>
          <a:endParaRPr lang="en-US"/>
        </a:p>
      </dgm:t>
    </dgm:pt>
    <dgm:pt modelId="{E9698479-5EE5-45BC-8704-61797DEBBB79}" type="pres">
      <dgm:prSet presAssocID="{CC591966-A1FC-421A-9BEF-F645CD641A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222C00-A7AB-4682-962D-EF9A924EF50F}" type="pres">
      <dgm:prSet presAssocID="{6B616E74-C2D2-4B3A-881B-B038D7757924}" presName="node" presStyleLbl="node1" presStyleIdx="0" presStyleCnt="3" custScaleX="177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26D27-15B0-4E28-A84B-DD408ABE054A}" type="pres">
      <dgm:prSet presAssocID="{6EDC575E-2CAE-4E60-B31F-6C56B84AE04F}" presName="sibTrans" presStyleCnt="0"/>
      <dgm:spPr/>
    </dgm:pt>
    <dgm:pt modelId="{17EE60CC-5363-4160-ACA1-5822472F29A1}" type="pres">
      <dgm:prSet presAssocID="{7AA97369-7EE9-4319-9124-2F8ED5FE7ECB}" presName="node" presStyleLbl="node1" presStyleIdx="1" presStyleCnt="3" custLinFactNeighborX="-4671" custLinFactNeighborY="-15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51C7C-CF21-4005-B49B-2F5097EF2568}" type="pres">
      <dgm:prSet presAssocID="{DA624566-F54B-41B9-B01D-B120213ADD7B}" presName="sibTrans" presStyleCnt="0"/>
      <dgm:spPr/>
    </dgm:pt>
    <dgm:pt modelId="{4235F1A9-0138-49B1-9627-BB8E5069C7C5}" type="pres">
      <dgm:prSet presAssocID="{CA75ACFC-C3A8-43F4-9AE2-C1CEDA67FF86}" presName="node" presStyleLbl="node1" presStyleIdx="2" presStyleCnt="3" custLinFactNeighborX="9502" custLinFactNeighborY="-1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52850E-95B2-4BDB-8A29-45DCCF0CBA06}" srcId="{CC591966-A1FC-421A-9BEF-F645CD641A12}" destId="{CA75ACFC-C3A8-43F4-9AE2-C1CEDA67FF86}" srcOrd="2" destOrd="0" parTransId="{66C6C2DF-23B4-4796-ADDA-54937B4BEC78}" sibTransId="{0C386C69-D3D2-4ACF-8171-C1D8FC7181DD}"/>
    <dgm:cxn modelId="{3707B8B7-A019-4FAA-8EB1-8CD24C925798}" type="presOf" srcId="{CC591966-A1FC-421A-9BEF-F645CD641A12}" destId="{E9698479-5EE5-45BC-8704-61797DEBBB79}" srcOrd="0" destOrd="0" presId="urn:microsoft.com/office/officeart/2005/8/layout/default"/>
    <dgm:cxn modelId="{443CF182-933B-4418-ADFF-0DD98CFB639C}" srcId="{CC591966-A1FC-421A-9BEF-F645CD641A12}" destId="{7AA97369-7EE9-4319-9124-2F8ED5FE7ECB}" srcOrd="1" destOrd="0" parTransId="{07F0E71C-680A-4EA7-A158-4C369CA60342}" sibTransId="{DA624566-F54B-41B9-B01D-B120213ADD7B}"/>
    <dgm:cxn modelId="{5CC7A906-9B23-46E8-94BF-5B77BF2CB0C9}" type="presOf" srcId="{CA75ACFC-C3A8-43F4-9AE2-C1CEDA67FF86}" destId="{4235F1A9-0138-49B1-9627-BB8E5069C7C5}" srcOrd="0" destOrd="0" presId="urn:microsoft.com/office/officeart/2005/8/layout/default"/>
    <dgm:cxn modelId="{2994BA85-702B-4395-9EE4-BB39BF7281BD}" type="presOf" srcId="{7AA97369-7EE9-4319-9124-2F8ED5FE7ECB}" destId="{17EE60CC-5363-4160-ACA1-5822472F29A1}" srcOrd="0" destOrd="0" presId="urn:microsoft.com/office/officeart/2005/8/layout/default"/>
    <dgm:cxn modelId="{DB92BFF8-433C-4647-B808-80F31F56222E}" srcId="{CC591966-A1FC-421A-9BEF-F645CD641A12}" destId="{6B616E74-C2D2-4B3A-881B-B038D7757924}" srcOrd="0" destOrd="0" parTransId="{7AC2FDAE-1068-4B99-A361-D027052C6EB0}" sibTransId="{6EDC575E-2CAE-4E60-B31F-6C56B84AE04F}"/>
    <dgm:cxn modelId="{AA712D12-03C7-4443-858A-52A0592BB362}" type="presOf" srcId="{6B616E74-C2D2-4B3A-881B-B038D7757924}" destId="{39222C00-A7AB-4682-962D-EF9A924EF50F}" srcOrd="0" destOrd="0" presId="urn:microsoft.com/office/officeart/2005/8/layout/default"/>
    <dgm:cxn modelId="{E21FC63A-2D8E-4B23-92E0-9A5F69567D09}" type="presParOf" srcId="{E9698479-5EE5-45BC-8704-61797DEBBB79}" destId="{39222C00-A7AB-4682-962D-EF9A924EF50F}" srcOrd="0" destOrd="0" presId="urn:microsoft.com/office/officeart/2005/8/layout/default"/>
    <dgm:cxn modelId="{21D80095-B739-4602-AC3A-8070C0F40B7F}" type="presParOf" srcId="{E9698479-5EE5-45BC-8704-61797DEBBB79}" destId="{59226D27-15B0-4E28-A84B-DD408ABE054A}" srcOrd="1" destOrd="0" presId="urn:microsoft.com/office/officeart/2005/8/layout/default"/>
    <dgm:cxn modelId="{9D83858E-C0FE-4FAC-AF85-27E3C6A6EAD2}" type="presParOf" srcId="{E9698479-5EE5-45BC-8704-61797DEBBB79}" destId="{17EE60CC-5363-4160-ACA1-5822472F29A1}" srcOrd="2" destOrd="0" presId="urn:microsoft.com/office/officeart/2005/8/layout/default"/>
    <dgm:cxn modelId="{E0D240BA-D692-4900-BFDE-A9EE494E81E1}" type="presParOf" srcId="{E9698479-5EE5-45BC-8704-61797DEBBB79}" destId="{8C151C7C-CF21-4005-B49B-2F5097EF2568}" srcOrd="3" destOrd="0" presId="urn:microsoft.com/office/officeart/2005/8/layout/default"/>
    <dgm:cxn modelId="{F639A2BF-55DA-4867-A1A1-52BDDEEDD3DA}" type="presParOf" srcId="{E9698479-5EE5-45BC-8704-61797DEBBB79}" destId="{4235F1A9-0138-49B1-9627-BB8E5069C7C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22C00-A7AB-4682-962D-EF9A924EF50F}">
      <dsp:nvSpPr>
        <dsp:cNvPr id="0" name=""/>
        <dsp:cNvSpPr/>
      </dsp:nvSpPr>
      <dsp:spPr>
        <a:xfrm>
          <a:off x="1111417" y="694"/>
          <a:ext cx="6006765" cy="2025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Algae</a:t>
          </a:r>
          <a:endParaRPr lang="en-US" sz="6500" kern="1200" dirty="0"/>
        </a:p>
      </dsp:txBody>
      <dsp:txXfrm>
        <a:off x="1111417" y="694"/>
        <a:ext cx="6006765" cy="2025253"/>
      </dsp:txXfrm>
    </dsp:sp>
    <dsp:sp modelId="{17EE60CC-5363-4160-ACA1-5822472F29A1}">
      <dsp:nvSpPr>
        <dsp:cNvPr id="0" name=""/>
        <dsp:cNvSpPr/>
      </dsp:nvSpPr>
      <dsp:spPr>
        <a:xfrm>
          <a:off x="412941" y="2052957"/>
          <a:ext cx="3375421" cy="2025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Prokaryotic algae  </a:t>
          </a:r>
          <a:r>
            <a:rPr lang="en-US" sz="3200" kern="1200" dirty="0" err="1" smtClean="0"/>
            <a:t>cyaophyta</a:t>
          </a:r>
          <a:endParaRPr lang="en-US" sz="3200" kern="1200" dirty="0"/>
        </a:p>
      </dsp:txBody>
      <dsp:txXfrm>
        <a:off x="412941" y="2052957"/>
        <a:ext cx="3375421" cy="2025253"/>
      </dsp:txXfrm>
    </dsp:sp>
    <dsp:sp modelId="{4235F1A9-0138-49B1-9627-BB8E5069C7C5}">
      <dsp:nvSpPr>
        <dsp:cNvPr id="0" name=""/>
        <dsp:cNvSpPr/>
      </dsp:nvSpPr>
      <dsp:spPr>
        <a:xfrm>
          <a:off x="4604303" y="2052795"/>
          <a:ext cx="3375421" cy="2025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Eukaryotic algae</a:t>
          </a:r>
          <a:endParaRPr lang="en-US" sz="3200" kern="1200" dirty="0"/>
        </a:p>
      </dsp:txBody>
      <dsp:txXfrm>
        <a:off x="4604303" y="2052795"/>
        <a:ext cx="3375421" cy="2025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2A6C-707F-48F7-AA53-FB8462C8F0F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F2EA0-C935-4806-B5ED-43C0A819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5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Jph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2EA0-C935-4806-B5ED-43C0A81900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23/02/1441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47725" y="404664"/>
            <a:ext cx="7772400" cy="1470025"/>
          </a:xfrm>
        </p:spPr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الأسس المعتمدة في تصنيف الطحالب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208912" cy="4464496"/>
          </a:xfrm>
        </p:spPr>
        <p:txBody>
          <a:bodyPr>
            <a:noAutofit/>
          </a:bodyPr>
          <a:lstStyle/>
          <a:p>
            <a:pPr algn="just" rtl="1"/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9"/>
            <a:ext cx="4968552" cy="4623792"/>
          </a:xfrm>
        </p:spPr>
      </p:pic>
    </p:spTree>
    <p:extLst>
      <p:ext uri="{BB962C8B-B14F-4D97-AF65-F5344CB8AC3E}">
        <p14:creationId xmlns:p14="http://schemas.microsoft.com/office/powerpoint/2010/main" val="29862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7920879" cy="4320480"/>
          </a:xfrm>
        </p:spPr>
      </p:pic>
    </p:spTree>
    <p:extLst>
      <p:ext uri="{BB962C8B-B14F-4D97-AF65-F5344CB8AC3E}">
        <p14:creationId xmlns:p14="http://schemas.microsoft.com/office/powerpoint/2010/main" val="32575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>
                <a:solidFill>
                  <a:srgbClr val="FF0000"/>
                </a:solidFill>
              </a:rPr>
              <a:t/>
            </a:r>
            <a:br>
              <a:rPr lang="ar-IQ" dirty="0" smtClean="0">
                <a:solidFill>
                  <a:srgbClr val="FF0000"/>
                </a:solidFill>
              </a:rPr>
            </a:br>
            <a:r>
              <a:rPr lang="ar-IQ" dirty="0">
                <a:solidFill>
                  <a:srgbClr val="FF0000"/>
                </a:solidFill>
              </a:rPr>
              <a:t>البلاستيدات و الصبغات التمثيلية </a:t>
            </a:r>
            <a:r>
              <a:rPr lang="en-US" dirty="0" smtClean="0">
                <a:solidFill>
                  <a:srgbClr val="FF0000"/>
                </a:solidFill>
              </a:rPr>
              <a:t>Plastids &amp;</a:t>
            </a:r>
            <a:r>
              <a:rPr lang="en-US" dirty="0" err="1" smtClean="0">
                <a:solidFill>
                  <a:srgbClr val="FF0000"/>
                </a:solidFill>
              </a:rPr>
              <a:t>sythetic</a:t>
            </a:r>
            <a:r>
              <a:rPr lang="en-US" dirty="0" smtClean="0">
                <a:solidFill>
                  <a:srgbClr val="FF0000"/>
                </a:solidFill>
              </a:rPr>
              <a:t> pigments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تعد اشكال البلاستيدات و تركيبها الداخلي من الصفات التصنيفية الأساسية للطحالب و من اشكالها :</a:t>
            </a:r>
          </a:p>
          <a:p>
            <a:r>
              <a:rPr lang="en-US" dirty="0" smtClean="0"/>
              <a:t>Cup –shape </a:t>
            </a:r>
          </a:p>
          <a:p>
            <a:r>
              <a:rPr lang="en-US" dirty="0" smtClean="0"/>
              <a:t>Discoid </a:t>
            </a:r>
          </a:p>
          <a:p>
            <a:r>
              <a:rPr lang="en-US" dirty="0" smtClean="0"/>
              <a:t>stellate</a:t>
            </a:r>
          </a:p>
          <a:p>
            <a:r>
              <a:rPr lang="en-US" dirty="0" smtClean="0"/>
              <a:t>Net-like</a:t>
            </a:r>
          </a:p>
          <a:p>
            <a:r>
              <a:rPr lang="en-US" dirty="0" smtClean="0"/>
              <a:t>Band-like</a:t>
            </a:r>
          </a:p>
          <a:p>
            <a:r>
              <a:rPr lang="ar-IQ" dirty="0" smtClean="0"/>
              <a:t>و قد تكون </a:t>
            </a:r>
            <a:r>
              <a:rPr lang="en-US" dirty="0" smtClean="0"/>
              <a:t>central or Partial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D:\chlorophyta\New folder\6Zygnema.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91425" y="1397407"/>
            <a:ext cx="3168351" cy="37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chlorophyta\New folder\5Spirogyr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11909" r="9869" b="9013"/>
          <a:stretch/>
        </p:blipFill>
        <p:spPr bwMode="auto">
          <a:xfrm>
            <a:off x="537708" y="1628800"/>
            <a:ext cx="38884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D:\chlorophyta\New folder\1Ulothri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0"/>
          <a:stretch/>
        </p:blipFill>
        <p:spPr bwMode="auto">
          <a:xfrm>
            <a:off x="5724128" y="1556792"/>
            <a:ext cx="29950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chlorophyta\New folder (2)\chlamydomonas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"/>
          <a:stretch/>
        </p:blipFill>
        <p:spPr bwMode="auto">
          <a:xfrm>
            <a:off x="1187624" y="1628800"/>
            <a:ext cx="3672408" cy="33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chlorophyta\New folder (2)\3hydrodicty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24027" cy="27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1"/>
            <a:ext cx="35114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4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D:\chlorophyta\New folder\7Casmariu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13392" r="7211" b="15161"/>
          <a:stretch/>
        </p:blipFill>
        <p:spPr bwMode="auto">
          <a:xfrm>
            <a:off x="467544" y="2060848"/>
            <a:ext cx="3992280" cy="342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chlorophyta\New folder\8Closterium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 b="7602"/>
          <a:stretch/>
        </p:blipFill>
        <p:spPr bwMode="auto">
          <a:xfrm>
            <a:off x="4860032" y="2204863"/>
            <a:ext cx="3672408" cy="328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IQ" sz="2800" dirty="0" smtClean="0"/>
              <a:t>تحاط البلاستيدة بغشاء ثنائي الطبقات و قد يحاط غشاء البلاستيدة من الخارج بغشاء او غشائين من الشبكة الأندوبلازمية .</a:t>
            </a:r>
          </a:p>
          <a:p>
            <a:pPr algn="r" rtl="1"/>
            <a:r>
              <a:rPr lang="ar-IQ" sz="2800" dirty="0" smtClean="0"/>
              <a:t>و تحتوي البلاستيدة على اكياس غشائية بشكل صفائح تركيبها من الدهون و البروتينات و تترتب هذه الصفائح فوق بعضها لتكون </a:t>
            </a:r>
            <a:r>
              <a:rPr lang="en-US" sz="2800" dirty="0" smtClean="0"/>
              <a:t>Thylakoids or Discs</a:t>
            </a:r>
            <a:r>
              <a:rPr lang="ar-IQ" sz="2800" dirty="0" smtClean="0"/>
              <a:t> و تحاط بحشوة تسمى </a:t>
            </a:r>
            <a:r>
              <a:rPr lang="en-US" sz="2800" dirty="0" smtClean="0"/>
              <a:t>stroma</a:t>
            </a:r>
            <a:r>
              <a:rPr lang="ar-IQ" sz="2800" dirty="0" smtClean="0"/>
              <a:t>و تحوي حزم البناء الضوئي على الحبيبات الصبغية </a:t>
            </a:r>
            <a:r>
              <a:rPr lang="en-US" sz="2800" dirty="0" err="1"/>
              <a:t>Phycoblisomes</a:t>
            </a:r>
            <a:r>
              <a:rPr lang="ar-IQ" sz="2800" dirty="0" smtClean="0"/>
              <a:t> و التي ثمثل مواقع التفاعلات الكيميائية اما الـ</a:t>
            </a:r>
            <a:r>
              <a:rPr lang="en-US" sz="2800" dirty="0" smtClean="0"/>
              <a:t>Stroma </a:t>
            </a:r>
            <a:r>
              <a:rPr lang="ar-IQ" sz="2800" dirty="0" smtClean="0"/>
              <a:t> تكون موقع تثبيت ثنائي اوكسيد الكاربون حيث تحتوي على الأنزيمات الخاصة بذلك 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00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IQ" sz="3600" dirty="0" smtClean="0">
                <a:cs typeface="+mn-cs"/>
              </a:rPr>
              <a:t>يعد تركيب البلاستيدة من الصفات التصنيفية في الطحالب و كما يأتـي </a:t>
            </a:r>
            <a:endParaRPr lang="en-US" sz="3600" dirty="0"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Cyanophyta</a:t>
            </a:r>
            <a:r>
              <a:rPr lang="en-US" dirty="0" smtClean="0"/>
              <a:t> </a:t>
            </a:r>
            <a:r>
              <a:rPr lang="ar-IQ" dirty="0" smtClean="0"/>
              <a:t>  لا توجد بلاستيدة و لكن تنشر صفائح البناء الضوئي المفردة في السايتوبلازم و تلتصق </a:t>
            </a:r>
            <a:r>
              <a:rPr lang="en-US" dirty="0" err="1" smtClean="0"/>
              <a:t>Phycoblisomes</a:t>
            </a:r>
            <a:r>
              <a:rPr lang="en-US" dirty="0" smtClean="0"/>
              <a:t> </a:t>
            </a:r>
            <a:r>
              <a:rPr lang="ar-IQ" dirty="0" smtClean="0"/>
              <a:t>على حزم </a:t>
            </a:r>
            <a:r>
              <a:rPr lang="en-US" dirty="0"/>
              <a:t>Thylakoids</a:t>
            </a:r>
            <a:r>
              <a:rPr lang="ar-IQ" dirty="0" smtClean="0"/>
              <a:t> </a:t>
            </a:r>
          </a:p>
          <a:p>
            <a:r>
              <a:rPr lang="ar-IQ" dirty="0" smtClean="0"/>
              <a:t>اما في طحالب </a:t>
            </a:r>
            <a:r>
              <a:rPr lang="en-US" dirty="0" err="1" smtClean="0"/>
              <a:t>Cryptophyta</a:t>
            </a:r>
            <a:r>
              <a:rPr lang="ar-IQ" dirty="0" smtClean="0"/>
              <a:t> تقع </a:t>
            </a:r>
            <a:r>
              <a:rPr lang="en-US" dirty="0" err="1" smtClean="0"/>
              <a:t>Phycoblisomes</a:t>
            </a:r>
            <a:r>
              <a:rPr lang="ar-IQ" dirty="0" smtClean="0"/>
              <a:t> بين صفائح البناء الضوئي </a:t>
            </a:r>
          </a:p>
          <a:p>
            <a:r>
              <a:rPr lang="en-US" dirty="0" err="1" smtClean="0"/>
              <a:t>Radophyta</a:t>
            </a:r>
            <a:r>
              <a:rPr lang="en-US" dirty="0" smtClean="0"/>
              <a:t> &amp; </a:t>
            </a:r>
            <a:r>
              <a:rPr lang="en-US" dirty="0" err="1" smtClean="0"/>
              <a:t>Chlorophyta</a:t>
            </a:r>
            <a:r>
              <a:rPr lang="ar-IQ" dirty="0" smtClean="0"/>
              <a:t> تحاط البلاستيدة بغشاء ثنائي الطبقات </a:t>
            </a:r>
          </a:p>
          <a:p>
            <a:r>
              <a:rPr lang="en-US" dirty="0" err="1" smtClean="0"/>
              <a:t>Euglenophyata</a:t>
            </a:r>
            <a:r>
              <a:rPr lang="ar-IQ" dirty="0" smtClean="0"/>
              <a:t> يحاط غشاء البلاستيدة بغشاء واحد من الشبكة الأندوبلازمية .</a:t>
            </a:r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Phaeophyta</a:t>
            </a:r>
            <a:r>
              <a:rPr lang="en-US" dirty="0" smtClean="0"/>
              <a:t> , </a:t>
            </a:r>
            <a:r>
              <a:rPr lang="en-US" dirty="0" err="1" smtClean="0"/>
              <a:t>Chrysophyta</a:t>
            </a:r>
            <a:r>
              <a:rPr lang="en-US" dirty="0" smtClean="0"/>
              <a:t> &amp; </a:t>
            </a:r>
            <a:r>
              <a:rPr lang="en-US" dirty="0" err="1" smtClean="0"/>
              <a:t>Cryptophyta</a:t>
            </a:r>
            <a:r>
              <a:rPr lang="ar-IQ" dirty="0" smtClean="0"/>
              <a:t> </a:t>
            </a:r>
            <a:r>
              <a:rPr lang="ar-IQ" dirty="0"/>
              <a:t>يحاط غشاء البلاستيدة </a:t>
            </a:r>
            <a:r>
              <a:rPr lang="ar-IQ" dirty="0" smtClean="0"/>
              <a:t>من الخارج بغشائين </a:t>
            </a:r>
            <a:r>
              <a:rPr lang="ar-IQ" dirty="0"/>
              <a:t>من الشبكة </a:t>
            </a:r>
            <a:r>
              <a:rPr lang="ar-IQ" dirty="0" smtClean="0"/>
              <a:t>الأندوبلازمية و التي تحيط النواة ايضا  </a:t>
            </a:r>
            <a:r>
              <a:rPr lang="ar-IQ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/>
            <a:r>
              <a:rPr lang="ar-IQ" sz="3600" dirty="0"/>
              <a:t>يلاحظ نوعين من الخلايا ، خلايا تكون اولية النواة </a:t>
            </a:r>
            <a:r>
              <a:rPr lang="en-US" sz="3600" dirty="0"/>
              <a:t>prokaryotic </a:t>
            </a:r>
            <a:r>
              <a:rPr lang="ar-IQ" sz="3600" dirty="0"/>
              <a:t> و فيها تفتقر المادة النووية الى الغشاء النووي و كذلك فاقدة للعضيات كالبلاستيدة و المايتوكوندريا و اجسام كولجي و الفجوات الحقيقية و الأسواط و يتمثل هذا النوع من الخلايا في الطحالب الخضر- المزرقة  </a:t>
            </a:r>
            <a:r>
              <a:rPr lang="en-US" sz="3600" dirty="0" err="1"/>
              <a:t>Cyanophyta</a:t>
            </a:r>
            <a:r>
              <a:rPr lang="ar-IQ" sz="3600" dirty="0"/>
              <a:t> اما النوع الأخر من الخلايا فهي حقيقية النواة </a:t>
            </a:r>
            <a:r>
              <a:rPr lang="en-US" sz="3600" dirty="0"/>
              <a:t>Eukaryotic </a:t>
            </a:r>
            <a:r>
              <a:rPr lang="ar-IQ" sz="3600" dirty="0"/>
              <a:t> و تتمثل ببقية المجاميع الطحلبية .</a:t>
            </a:r>
            <a:endParaRPr lang="en-US" sz="3600" dirty="0"/>
          </a:p>
          <a:p>
            <a:pPr algn="just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32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5" y="1844824"/>
            <a:ext cx="792088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الصبغات التمثيلية </a:t>
            </a:r>
            <a:r>
              <a:rPr lang="en-US" dirty="0">
                <a:solidFill>
                  <a:srgbClr val="FF0000"/>
                </a:solidFill>
              </a:rPr>
              <a:t>Pigments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هناك اربع انواع رئيسية من الصبغات التمثيلية في الطحالب و هي :</a:t>
            </a:r>
          </a:p>
          <a:p>
            <a:pPr algn="l">
              <a:buNone/>
            </a:pPr>
            <a:r>
              <a:rPr lang="en-US" b="1" dirty="0"/>
              <a:t>1- Chlorophylls</a:t>
            </a:r>
          </a:p>
          <a:p>
            <a:pPr algn="l" rtl="0">
              <a:buNone/>
            </a:pPr>
            <a:r>
              <a:rPr lang="en-US" b="1" dirty="0"/>
              <a:t>2- Carotenes </a:t>
            </a:r>
          </a:p>
          <a:p>
            <a:pPr algn="l">
              <a:buNone/>
            </a:pPr>
            <a:r>
              <a:rPr lang="en-US" b="1" dirty="0"/>
              <a:t>3- </a:t>
            </a:r>
            <a:r>
              <a:rPr lang="en-US" b="1" dirty="0" err="1"/>
              <a:t>Xanthophylls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4- </a:t>
            </a:r>
            <a:r>
              <a:rPr lang="en-US" b="1" dirty="0" err="1"/>
              <a:t>Billiproteins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Chlorophylls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b="1" dirty="0" smtClean="0"/>
              <a:t>a         </a:t>
            </a:r>
            <a:r>
              <a:rPr lang="en-US" b="1" dirty="0"/>
              <a:t>all divisions of </a:t>
            </a:r>
            <a:r>
              <a:rPr lang="en-US" b="1" dirty="0" smtClean="0"/>
              <a:t>algae  </a:t>
            </a:r>
            <a:r>
              <a:rPr lang="en-US" dirty="0"/>
              <a:t>Universal pigment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b           </a:t>
            </a:r>
            <a:r>
              <a:rPr lang="en-US" b="1" dirty="0" err="1"/>
              <a:t>chlorophyta</a:t>
            </a:r>
            <a:r>
              <a:rPr lang="en-US" b="1" dirty="0"/>
              <a:t>, </a:t>
            </a:r>
            <a:r>
              <a:rPr lang="en-US" b="1" dirty="0" err="1"/>
              <a:t>Euglenophyta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c          </a:t>
            </a:r>
            <a:r>
              <a:rPr lang="en-US" b="1" dirty="0" smtClean="0"/>
              <a:t>      </a:t>
            </a:r>
            <a:r>
              <a:rPr lang="en-US" b="1" dirty="0"/>
              <a:t>Rhodophyta, </a:t>
            </a:r>
            <a:r>
              <a:rPr lang="en-US" b="1" dirty="0" err="1"/>
              <a:t>Heterokontophyta</a:t>
            </a:r>
            <a:r>
              <a:rPr lang="en-US" b="1" dirty="0"/>
              <a:t>,     </a:t>
            </a:r>
          </a:p>
          <a:p>
            <a:pPr algn="l">
              <a:buNone/>
            </a:pPr>
            <a:r>
              <a:rPr lang="en-US" b="1" dirty="0"/>
              <a:t>              </a:t>
            </a:r>
            <a:r>
              <a:rPr lang="en-US" b="1" dirty="0" err="1"/>
              <a:t>Haptophyta</a:t>
            </a:r>
            <a:r>
              <a:rPr lang="en-US" b="1" dirty="0"/>
              <a:t>, </a:t>
            </a:r>
            <a:r>
              <a:rPr lang="en-US" b="1" dirty="0" err="1"/>
              <a:t>Cryptophyta</a:t>
            </a:r>
            <a:r>
              <a:rPr lang="en-US" b="1" dirty="0"/>
              <a:t>, </a:t>
            </a:r>
            <a:r>
              <a:rPr lang="en-US" b="1" dirty="0" err="1"/>
              <a:t>Dinophyta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d            Rhodophyta</a:t>
            </a:r>
          </a:p>
          <a:p>
            <a:pPr algn="l">
              <a:buNone/>
            </a:pPr>
            <a:r>
              <a:rPr lang="en-US" sz="3600" b="1" dirty="0"/>
              <a:t>e         </a:t>
            </a:r>
            <a:r>
              <a:rPr lang="en-US" b="1" dirty="0"/>
              <a:t>  Genus: </a:t>
            </a:r>
            <a:r>
              <a:rPr lang="en-US" b="1" i="1" dirty="0" err="1"/>
              <a:t>Vucheria</a:t>
            </a:r>
            <a:endParaRPr lang="ar-IQ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Carotenes</a:t>
            </a:r>
            <a:br>
              <a:rPr lang="en-US" b="1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sz="3600" b="1" dirty="0">
              <a:solidFill>
                <a:srgbClr val="00B0F0"/>
              </a:solidFill>
            </a:endParaRPr>
          </a:p>
          <a:p>
            <a:pPr algn="l">
              <a:buNone/>
            </a:pPr>
            <a:r>
              <a:rPr lang="el-GR" sz="3600" b="1" dirty="0" smtClean="0"/>
              <a:t>α</a:t>
            </a:r>
            <a:r>
              <a:rPr lang="en-US" b="1" dirty="0" smtClean="0"/>
              <a:t>           </a:t>
            </a:r>
            <a:r>
              <a:rPr lang="en-US" b="1" dirty="0"/>
              <a:t>Division: Rhodophyta + order: </a:t>
            </a:r>
            <a:r>
              <a:rPr lang="en-US" b="1" dirty="0" err="1"/>
              <a:t>Caulerpales</a:t>
            </a:r>
            <a:endParaRPr lang="en-US" b="1" dirty="0"/>
          </a:p>
          <a:p>
            <a:pPr algn="l">
              <a:buNone/>
            </a:pPr>
            <a:r>
              <a:rPr lang="el-GR" b="1" dirty="0" smtClean="0"/>
              <a:t>β</a:t>
            </a:r>
            <a:r>
              <a:rPr lang="en-US" b="1" dirty="0" smtClean="0"/>
              <a:t>           all divisions of algae with out order: </a:t>
            </a:r>
          </a:p>
          <a:p>
            <a:pPr algn="l">
              <a:buNone/>
            </a:pPr>
            <a:r>
              <a:rPr lang="en-US" b="1" dirty="0" smtClean="0"/>
              <a:t>             </a:t>
            </a:r>
            <a:r>
              <a:rPr lang="en-US" b="1" dirty="0" err="1" smtClean="0"/>
              <a:t>Caulerpales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44824"/>
            <a:ext cx="8568952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1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3- </a:t>
            </a:r>
            <a:r>
              <a:rPr lang="en-US" b="1" dirty="0" err="1">
                <a:solidFill>
                  <a:srgbClr val="FF0000"/>
                </a:solidFill>
              </a:rPr>
              <a:t>Xanthophyles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sz="3600" b="1" dirty="0">
              <a:solidFill>
                <a:srgbClr val="00B0F0"/>
              </a:solidFill>
            </a:endParaRPr>
          </a:p>
          <a:p>
            <a:pPr algn="l">
              <a:buNone/>
            </a:pPr>
            <a:r>
              <a:rPr lang="en-US" b="1" dirty="0" smtClean="0"/>
              <a:t>1- </a:t>
            </a:r>
            <a:r>
              <a:rPr lang="en-US" b="1" dirty="0" err="1"/>
              <a:t>Mexoxanthine</a:t>
            </a:r>
            <a:r>
              <a:rPr lang="en-US" b="1" dirty="0"/>
              <a:t>                  </a:t>
            </a:r>
            <a:r>
              <a:rPr lang="en-US" b="1" dirty="0" err="1"/>
              <a:t>Cyanophyta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2- </a:t>
            </a:r>
            <a:r>
              <a:rPr lang="en-US" b="1" dirty="0" err="1"/>
              <a:t>Zeaxanthine</a:t>
            </a:r>
            <a:r>
              <a:rPr lang="en-US" b="1" dirty="0"/>
              <a:t>                     </a:t>
            </a:r>
            <a:r>
              <a:rPr lang="en-US" b="1" dirty="0" err="1"/>
              <a:t>Chlorophyta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3- </a:t>
            </a:r>
            <a:r>
              <a:rPr lang="en-US" b="1" dirty="0" err="1"/>
              <a:t>Neoxanthine</a:t>
            </a:r>
            <a:r>
              <a:rPr lang="en-US" b="1" dirty="0"/>
              <a:t>     </a:t>
            </a:r>
          </a:p>
          <a:p>
            <a:pPr algn="l">
              <a:buNone/>
            </a:pPr>
            <a:r>
              <a:rPr lang="en-US" b="1" dirty="0"/>
              <a:t>4- </a:t>
            </a:r>
            <a:r>
              <a:rPr lang="en-US" b="1" dirty="0" err="1"/>
              <a:t>Taraxanthine</a:t>
            </a:r>
            <a:r>
              <a:rPr lang="en-US" b="1" dirty="0"/>
              <a:t>                     Rhodophyta</a:t>
            </a:r>
          </a:p>
          <a:p>
            <a:pPr algn="l">
              <a:buNone/>
            </a:pPr>
            <a:r>
              <a:rPr lang="en-US" b="1" dirty="0"/>
              <a:t>5- </a:t>
            </a:r>
            <a:r>
              <a:rPr lang="en-US" b="1" dirty="0" err="1"/>
              <a:t>Anthraxanthine</a:t>
            </a:r>
            <a:r>
              <a:rPr lang="en-US" b="1" dirty="0"/>
              <a:t>                 </a:t>
            </a:r>
            <a:r>
              <a:rPr lang="en-US" b="1" dirty="0" err="1"/>
              <a:t>Euglenophyta</a:t>
            </a:r>
            <a:r>
              <a:rPr lang="en-US" b="1" dirty="0"/>
              <a:t>                 </a:t>
            </a:r>
            <a:endParaRPr lang="ar-IQ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Billiprotiens</a:t>
            </a: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en-US" b="1" dirty="0">
              <a:solidFill>
                <a:srgbClr val="00B0F0"/>
              </a:solidFill>
            </a:endParaRPr>
          </a:p>
          <a:p>
            <a:pPr algn="l">
              <a:buNone/>
            </a:pPr>
            <a:r>
              <a:rPr lang="en-US" b="1" dirty="0" smtClean="0"/>
              <a:t>1- </a:t>
            </a:r>
            <a:r>
              <a:rPr lang="en-US" b="1" dirty="0" err="1"/>
              <a:t>Phycocyanine</a:t>
            </a:r>
            <a:r>
              <a:rPr lang="en-US" b="1" dirty="0"/>
              <a:t>                      </a:t>
            </a:r>
            <a:r>
              <a:rPr lang="en-US" b="1" dirty="0" err="1"/>
              <a:t>Cyanophyta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2- </a:t>
            </a:r>
            <a:r>
              <a:rPr lang="en-US" b="1" dirty="0" err="1"/>
              <a:t>Phycoerythrine</a:t>
            </a:r>
            <a:r>
              <a:rPr lang="en-US" b="1" dirty="0"/>
              <a:t>                    Rhodophyta</a:t>
            </a:r>
            <a:endParaRPr lang="ar-IQ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المواد الغذائية المخزونة </a:t>
            </a:r>
            <a:r>
              <a:rPr lang="en-US" b="1" dirty="0">
                <a:solidFill>
                  <a:srgbClr val="FF0000"/>
                </a:solidFill>
              </a:rPr>
              <a:t>Storage Products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في معظم الطحالب يقع المركز النشوي </a:t>
            </a:r>
            <a:r>
              <a:rPr lang="en-US" dirty="0" err="1" smtClean="0"/>
              <a:t>Pyrenoid</a:t>
            </a:r>
            <a:r>
              <a:rPr lang="ar-IQ" dirty="0" smtClean="0"/>
              <a:t> داخل البلاستيدة و في الطحالب يقع خارج البلاستيدة ( و هو مركز تحويل نواتج التركيب الضوئي الى مواد مخزونة كالنشأ اي يكون موقع لبناء النشأ و ذلك ببلمرة جزيئات الكلوكوز )</a:t>
            </a:r>
          </a:p>
          <a:p>
            <a:pPr algn="l">
              <a:buNone/>
            </a:pPr>
            <a:r>
              <a:rPr lang="en-US" b="1" dirty="0">
                <a:solidFill>
                  <a:srgbClr val="002060"/>
                </a:solidFill>
              </a:rPr>
              <a:t>1- High-</a:t>
            </a:r>
            <a:r>
              <a:rPr lang="en-US" b="1" dirty="0" err="1">
                <a:solidFill>
                  <a:srgbClr val="002060"/>
                </a:solidFill>
              </a:rPr>
              <a:t>moleculer</a:t>
            </a:r>
            <a:r>
              <a:rPr lang="en-US" b="1" dirty="0">
                <a:solidFill>
                  <a:srgbClr val="002060"/>
                </a:solidFill>
              </a:rPr>
              <a:t>-weight compounds</a:t>
            </a:r>
          </a:p>
          <a:p>
            <a:pPr algn="l">
              <a:buNone/>
            </a:pPr>
            <a:r>
              <a:rPr lang="en-US" b="1" dirty="0">
                <a:solidFill>
                  <a:srgbClr val="002060"/>
                </a:solidFill>
              </a:rPr>
              <a:t>   </a:t>
            </a:r>
            <a:r>
              <a:rPr lang="el-GR" b="1" dirty="0">
                <a:solidFill>
                  <a:srgbClr val="002060"/>
                </a:solidFill>
              </a:rPr>
              <a:t>α</a:t>
            </a:r>
            <a:r>
              <a:rPr lang="en-US" b="1" dirty="0">
                <a:solidFill>
                  <a:srgbClr val="002060"/>
                </a:solidFill>
              </a:rPr>
              <a:t>- 1,4- glucans such as: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True </a:t>
            </a:r>
            <a:r>
              <a:rPr lang="en-US" b="1" dirty="0">
                <a:solidFill>
                  <a:srgbClr val="002060"/>
                </a:solidFill>
              </a:rPr>
              <a:t>starch                          </a:t>
            </a:r>
            <a:r>
              <a:rPr lang="en-US" b="1" dirty="0" err="1">
                <a:solidFill>
                  <a:srgbClr val="002060"/>
                </a:solidFill>
              </a:rPr>
              <a:t>Chlorophyta</a:t>
            </a:r>
            <a:endParaRPr lang="en-US" b="1" dirty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Mexophycean</a:t>
            </a:r>
            <a:r>
              <a:rPr lang="en-US" b="1" dirty="0">
                <a:solidFill>
                  <a:srgbClr val="002060"/>
                </a:solidFill>
              </a:rPr>
              <a:t> starch                </a:t>
            </a:r>
            <a:r>
              <a:rPr lang="en-US" b="1" dirty="0" err="1">
                <a:solidFill>
                  <a:srgbClr val="002060"/>
                </a:solidFill>
              </a:rPr>
              <a:t>Cyanophyta</a:t>
            </a:r>
            <a:endParaRPr lang="en-US" b="1" dirty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Foleridean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strach</a:t>
            </a:r>
            <a:r>
              <a:rPr lang="en-US" b="1" dirty="0">
                <a:solidFill>
                  <a:srgbClr val="002060"/>
                </a:solidFill>
              </a:rPr>
              <a:t>                 Rhodophyta </a:t>
            </a:r>
            <a:endParaRPr lang="ar-IQ" b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l-GR" b="1" dirty="0">
                <a:solidFill>
                  <a:srgbClr val="002060"/>
                </a:solidFill>
              </a:rPr>
              <a:t>β</a:t>
            </a:r>
            <a:r>
              <a:rPr lang="en-US" b="1" dirty="0">
                <a:solidFill>
                  <a:srgbClr val="002060"/>
                </a:solidFill>
              </a:rPr>
              <a:t>- 1,3 – glucans such as:</a:t>
            </a:r>
          </a:p>
          <a:p>
            <a:pPr algn="l">
              <a:buNone/>
            </a:pPr>
            <a:r>
              <a:rPr lang="en-US" b="1" dirty="0">
                <a:solidFill>
                  <a:srgbClr val="002060"/>
                </a:solidFill>
              </a:rPr>
              <a:t>- Paramylon                             </a:t>
            </a:r>
            <a:r>
              <a:rPr lang="en-US" b="1" dirty="0" err="1">
                <a:solidFill>
                  <a:srgbClr val="002060"/>
                </a:solidFill>
              </a:rPr>
              <a:t>Euglenophyta</a:t>
            </a:r>
            <a:endParaRPr lang="en-US" b="1" dirty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laminarine</a:t>
            </a:r>
            <a:r>
              <a:rPr lang="en-US" b="1" dirty="0">
                <a:solidFill>
                  <a:srgbClr val="002060"/>
                </a:solidFill>
              </a:rPr>
              <a:t>                             </a:t>
            </a:r>
            <a:r>
              <a:rPr lang="en-US" b="1" dirty="0" err="1">
                <a:solidFill>
                  <a:srgbClr val="002060"/>
                </a:solidFill>
              </a:rPr>
              <a:t>Phaeophyceae</a:t>
            </a:r>
            <a:endParaRPr lang="en-US" b="1" dirty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Chrysolaminarine</a:t>
            </a:r>
            <a:r>
              <a:rPr lang="en-US" b="1" dirty="0">
                <a:solidFill>
                  <a:srgbClr val="002060"/>
                </a:solidFill>
              </a:rPr>
              <a:t>                  </a:t>
            </a:r>
            <a:r>
              <a:rPr lang="en-US" b="1" dirty="0" err="1">
                <a:solidFill>
                  <a:srgbClr val="002060"/>
                </a:solidFill>
              </a:rPr>
              <a:t>Chrysophyceae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 algn="l">
              <a:buNone/>
            </a:pPr>
            <a:r>
              <a:rPr lang="en-US" b="1" dirty="0">
                <a:solidFill>
                  <a:srgbClr val="002060"/>
                </a:solidFill>
              </a:rPr>
              <a:t>                                                </a:t>
            </a:r>
            <a:r>
              <a:rPr lang="en-US" b="1" dirty="0" err="1">
                <a:solidFill>
                  <a:srgbClr val="002060"/>
                </a:solidFill>
              </a:rPr>
              <a:t>Bacillariophyceae</a:t>
            </a:r>
            <a:r>
              <a:rPr lang="en-US" b="1" dirty="0">
                <a:solidFill>
                  <a:srgbClr val="002060"/>
                </a:solidFill>
              </a:rPr>
              <a:t>                  </a:t>
            </a:r>
            <a:endParaRPr lang="ar-IQ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2- Low-</a:t>
            </a:r>
            <a:r>
              <a:rPr lang="en-US" b="1" dirty="0" err="1">
                <a:solidFill>
                  <a:srgbClr val="FF0000"/>
                </a:solidFill>
              </a:rPr>
              <a:t>moleculer</a:t>
            </a:r>
            <a:r>
              <a:rPr lang="en-US" b="1" dirty="0">
                <a:solidFill>
                  <a:srgbClr val="FF0000"/>
                </a:solidFill>
              </a:rPr>
              <a:t> weight compounds such as: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>
                <a:solidFill>
                  <a:srgbClr val="FFFF0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Manitole</a:t>
            </a:r>
            <a:r>
              <a:rPr lang="en-US" b="1" dirty="0">
                <a:solidFill>
                  <a:srgbClr val="002060"/>
                </a:solidFill>
              </a:rPr>
              <a:t>                            </a:t>
            </a:r>
            <a:r>
              <a:rPr lang="en-US" b="1" dirty="0" err="1">
                <a:solidFill>
                  <a:srgbClr val="002060"/>
                </a:solidFill>
              </a:rPr>
              <a:t>pheophyceae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 algn="l">
              <a:buNone/>
            </a:pPr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Mannoglycerate</a:t>
            </a:r>
            <a:r>
              <a:rPr lang="en-US" b="1" dirty="0">
                <a:solidFill>
                  <a:srgbClr val="002060"/>
                </a:solidFill>
              </a:rPr>
              <a:t>                Rhodophyta</a:t>
            </a:r>
          </a:p>
          <a:p>
            <a:pPr algn="l">
              <a:buNone/>
            </a:pPr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Cyanophycine</a:t>
            </a:r>
            <a:r>
              <a:rPr lang="en-US" b="1" dirty="0">
                <a:solidFill>
                  <a:srgbClr val="002060"/>
                </a:solidFill>
              </a:rPr>
              <a:t>                    </a:t>
            </a:r>
            <a:r>
              <a:rPr lang="en-US" b="1" dirty="0" err="1">
                <a:solidFill>
                  <a:srgbClr val="002060"/>
                </a:solidFill>
              </a:rPr>
              <a:t>Cyanophyta</a:t>
            </a:r>
            <a:endParaRPr lang="ar-IQ" b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56869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0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الأسواط </a:t>
            </a:r>
            <a:r>
              <a:rPr lang="en-US" dirty="0">
                <a:solidFill>
                  <a:srgbClr val="FF0000"/>
                </a:solidFill>
              </a:rPr>
              <a:t>Flagella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en-US" b="1" dirty="0" err="1">
                <a:solidFill>
                  <a:srgbClr val="0070C0"/>
                </a:solidFill>
              </a:rPr>
              <a:t>Isokont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ar-IQ" b="1" dirty="0" smtClean="0">
                <a:solidFill>
                  <a:srgbClr val="0070C0"/>
                </a:solidFill>
              </a:rPr>
              <a:t>    وجود سوطين للخلية متساويين في الطول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 algn="just" rtl="1">
              <a:buFontTx/>
              <a:buChar char="-"/>
            </a:pPr>
            <a:r>
              <a:rPr lang="en-US" b="1" dirty="0" err="1" smtClean="0">
                <a:solidFill>
                  <a:srgbClr val="0070C0"/>
                </a:solidFill>
              </a:rPr>
              <a:t>Anisokont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ar-IQ" b="1" dirty="0" smtClean="0">
                <a:solidFill>
                  <a:srgbClr val="0070C0"/>
                </a:solidFill>
              </a:rPr>
              <a:t>  وجود </a:t>
            </a:r>
            <a:r>
              <a:rPr lang="ar-IQ" b="1" dirty="0">
                <a:solidFill>
                  <a:srgbClr val="0070C0"/>
                </a:solidFill>
              </a:rPr>
              <a:t>سوطين </a:t>
            </a:r>
            <a:r>
              <a:rPr lang="ar-IQ" b="1" dirty="0" smtClean="0">
                <a:solidFill>
                  <a:srgbClr val="0070C0"/>
                </a:solidFill>
              </a:rPr>
              <a:t>للخلية غير </a:t>
            </a:r>
            <a:r>
              <a:rPr lang="ar-IQ" b="1" dirty="0">
                <a:solidFill>
                  <a:srgbClr val="0070C0"/>
                </a:solidFill>
              </a:rPr>
              <a:t>متساويين في </a:t>
            </a:r>
            <a:r>
              <a:rPr lang="ar-IQ" b="1" dirty="0" smtClean="0">
                <a:solidFill>
                  <a:srgbClr val="0070C0"/>
                </a:solidFill>
              </a:rPr>
              <a:t>الطول</a:t>
            </a:r>
          </a:p>
          <a:p>
            <a:pPr algn="just" rtl="1">
              <a:buFontTx/>
              <a:buChar char="-"/>
            </a:pPr>
            <a:r>
              <a:rPr lang="ar-IQ" b="1" dirty="0" smtClean="0">
                <a:solidFill>
                  <a:srgbClr val="0070C0"/>
                </a:solidFill>
              </a:rPr>
              <a:t>عندما يكون احد السوطين املس والأخر يحتوي على شعيرات </a:t>
            </a:r>
            <a:r>
              <a:rPr lang="en-US" b="1" dirty="0" err="1" smtClean="0">
                <a:solidFill>
                  <a:srgbClr val="0070C0"/>
                </a:solidFill>
              </a:rPr>
              <a:t>Heterokont</a:t>
            </a:r>
            <a:endParaRPr lang="ar-IQ" b="1" dirty="0" smtClean="0">
              <a:solidFill>
                <a:srgbClr val="0070C0"/>
              </a:solidFill>
            </a:endParaRPr>
          </a:p>
          <a:p>
            <a:pPr marL="0" indent="0" algn="just" rtl="1">
              <a:buNone/>
            </a:pPr>
            <a:r>
              <a:rPr lang="en-US" b="1" dirty="0" smtClean="0">
                <a:solidFill>
                  <a:srgbClr val="FFFF00"/>
                </a:solidFill>
              </a:rPr>
              <a:t>- </a:t>
            </a:r>
            <a:r>
              <a:rPr lang="en-US" b="1" dirty="0" err="1">
                <a:solidFill>
                  <a:srgbClr val="00B0F0"/>
                </a:solidFill>
              </a:rPr>
              <a:t>Stephanokont</a:t>
            </a:r>
            <a:r>
              <a:rPr lang="en-US" b="1" dirty="0">
                <a:solidFill>
                  <a:srgbClr val="00B0F0"/>
                </a:solidFill>
              </a:rPr>
              <a:t> : </a:t>
            </a:r>
            <a:r>
              <a:rPr lang="ar-IQ" b="1" dirty="0" smtClean="0">
                <a:solidFill>
                  <a:srgbClr val="0070C0"/>
                </a:solidFill>
              </a:rPr>
              <a:t>يكون السوط محتوي على  حلقة بأحد نهايتي الخلية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Achronematic</a:t>
            </a:r>
            <a:r>
              <a:rPr lang="ar-IQ" b="1" dirty="0" smtClean="0">
                <a:solidFill>
                  <a:srgbClr val="0070C0"/>
                </a:solidFill>
              </a:rPr>
              <a:t> : يكون السوط املس غير محتوي على شعيرات </a:t>
            </a:r>
            <a:endParaRPr lang="en-US" b="1" dirty="0">
              <a:solidFill>
                <a:srgbClr val="0070C0"/>
              </a:solidFill>
            </a:endParaRPr>
          </a:p>
          <a:p>
            <a:pPr algn="just" rtl="1">
              <a:buNone/>
            </a:pPr>
            <a:r>
              <a:rPr lang="ar-IQ" b="1" dirty="0">
                <a:solidFill>
                  <a:srgbClr val="0070C0"/>
                </a:solidFill>
              </a:rPr>
              <a:t>يكون السوط املس </a:t>
            </a:r>
            <a:r>
              <a:rPr lang="ar-IQ" b="1" dirty="0" smtClean="0">
                <a:solidFill>
                  <a:srgbClr val="0070C0"/>
                </a:solidFill>
              </a:rPr>
              <a:t>محتوي شعيرات </a:t>
            </a:r>
            <a:r>
              <a:rPr lang="en-US" b="1" dirty="0" err="1" smtClean="0">
                <a:solidFill>
                  <a:srgbClr val="0070C0"/>
                </a:solidFill>
              </a:rPr>
              <a:t>Pantonematic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  <a:p>
            <a:pPr algn="just" rtl="1">
              <a:buNone/>
            </a:pPr>
            <a:r>
              <a:rPr lang="en-US" b="1" dirty="0">
                <a:solidFill>
                  <a:srgbClr val="0070C0"/>
                </a:solidFill>
              </a:rPr>
              <a:t>Flagella classified into three kinds from position into:</a:t>
            </a:r>
          </a:p>
          <a:p>
            <a:pPr algn="just" rtl="1">
              <a:buNone/>
            </a:pPr>
            <a:r>
              <a:rPr lang="ar-IQ" b="1" dirty="0" smtClean="0">
                <a:solidFill>
                  <a:srgbClr val="0070C0"/>
                </a:solidFill>
              </a:rPr>
              <a:t>امامي </a:t>
            </a:r>
            <a:r>
              <a:rPr lang="en-US" b="1" dirty="0" smtClean="0">
                <a:solidFill>
                  <a:srgbClr val="0070C0"/>
                </a:solidFill>
              </a:rPr>
              <a:t>- </a:t>
            </a:r>
            <a:r>
              <a:rPr lang="en-US" b="1" dirty="0">
                <a:solidFill>
                  <a:srgbClr val="0070C0"/>
                </a:solidFill>
              </a:rPr>
              <a:t>Anterior </a:t>
            </a:r>
          </a:p>
          <a:p>
            <a:pPr algn="just" rtl="1">
              <a:buNone/>
            </a:pPr>
            <a:r>
              <a:rPr lang="ar-IQ" b="1" dirty="0" smtClean="0">
                <a:solidFill>
                  <a:srgbClr val="0070C0"/>
                </a:solidFill>
              </a:rPr>
              <a:t>خلفي</a:t>
            </a:r>
            <a:r>
              <a:rPr lang="en-US" b="1" dirty="0" smtClean="0">
                <a:solidFill>
                  <a:srgbClr val="0070C0"/>
                </a:solidFill>
              </a:rPr>
              <a:t>- </a:t>
            </a:r>
            <a:r>
              <a:rPr lang="en-US" b="1" dirty="0">
                <a:solidFill>
                  <a:srgbClr val="0070C0"/>
                </a:solidFill>
              </a:rPr>
              <a:t>Posterior </a:t>
            </a:r>
          </a:p>
          <a:p>
            <a:pPr algn="just" rtl="1">
              <a:buNone/>
            </a:pPr>
            <a:r>
              <a:rPr lang="ar-IQ" b="1" dirty="0" smtClean="0">
                <a:solidFill>
                  <a:srgbClr val="0070C0"/>
                </a:solidFill>
              </a:rPr>
              <a:t>جانبي   </a:t>
            </a:r>
            <a:r>
              <a:rPr lang="en-US" b="1" dirty="0" smtClean="0">
                <a:solidFill>
                  <a:srgbClr val="0070C0"/>
                </a:solidFill>
              </a:rPr>
              <a:t>- </a:t>
            </a:r>
            <a:r>
              <a:rPr lang="en-US" b="1" dirty="0">
                <a:solidFill>
                  <a:srgbClr val="0070C0"/>
                </a:solidFill>
              </a:rPr>
              <a:t>Lateral</a:t>
            </a:r>
            <a:endParaRPr lang="ar-IQ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4509120"/>
            <a:ext cx="8229600" cy="1719064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The shape of eukaryotic motile </a:t>
            </a:r>
            <a:r>
              <a:rPr lang="en-US" sz="2000" b="1" dirty="0" err="1"/>
              <a:t>lgal</a:t>
            </a:r>
            <a:r>
              <a:rPr lang="en-US" sz="2000" b="1" dirty="0"/>
              <a:t> cells and their flagella. The drawings represent the common arrangement of flagella in the groups. There are a number of modifications in structure that are not included here. (</a:t>
            </a:r>
            <a:r>
              <a:rPr lang="en-US" sz="2000" b="1" i="1" dirty="0"/>
              <a:t>a) </a:t>
            </a:r>
            <a:r>
              <a:rPr lang="en-US" sz="2000" b="1" i="1" dirty="0" err="1"/>
              <a:t>Cryptophyta</a:t>
            </a:r>
            <a:r>
              <a:rPr lang="en-US" sz="2000" b="1" i="1" dirty="0"/>
              <a:t>; (b) </a:t>
            </a:r>
            <a:r>
              <a:rPr lang="en-US" sz="2000" b="1" dirty="0"/>
              <a:t>most of the </a:t>
            </a:r>
            <a:r>
              <a:rPr lang="en-US" sz="2000" b="1" dirty="0" err="1"/>
              <a:t>Heterokontophyta</a:t>
            </a:r>
            <a:r>
              <a:rPr lang="en-US" sz="2000" b="1" dirty="0"/>
              <a:t>; 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en-US" sz="2000" b="1" i="1" dirty="0"/>
              <a:t>c) </a:t>
            </a:r>
            <a:r>
              <a:rPr lang="en-US" sz="2000" b="1" i="1" dirty="0" err="1"/>
              <a:t>Bacillariophyceae</a:t>
            </a:r>
            <a:r>
              <a:rPr lang="en-US" sz="2000" b="1" i="1" dirty="0"/>
              <a:t> of the  </a:t>
            </a:r>
            <a:r>
              <a:rPr lang="en-US" sz="2000" b="1" dirty="0" err="1"/>
              <a:t>Heterokontophyta</a:t>
            </a:r>
            <a:r>
              <a:rPr lang="en-US" sz="2000" b="1" dirty="0"/>
              <a:t>; (</a:t>
            </a:r>
            <a:r>
              <a:rPr lang="en-US" sz="2000" b="1" i="1" dirty="0"/>
              <a:t>d) </a:t>
            </a:r>
            <a:r>
              <a:rPr lang="en-US" sz="2000" b="1" i="1" dirty="0" err="1"/>
              <a:t>Prymnesiophyta</a:t>
            </a:r>
            <a:r>
              <a:rPr lang="en-US" sz="2000" b="1" i="1" dirty="0"/>
              <a:t>; (e) </a:t>
            </a:r>
            <a:r>
              <a:rPr lang="en-US" sz="2000" b="1" i="1" dirty="0" err="1"/>
              <a:t>Chlorophyta</a:t>
            </a:r>
            <a:r>
              <a:rPr lang="en-US" sz="2000" b="1" i="1" dirty="0"/>
              <a:t>; </a:t>
            </a:r>
            <a:br>
              <a:rPr lang="en-US" sz="2000" b="1" i="1" dirty="0"/>
            </a:br>
            <a:r>
              <a:rPr lang="en-US" sz="2000" b="1" i="1" dirty="0"/>
              <a:t>(f) </a:t>
            </a:r>
            <a:r>
              <a:rPr lang="en-US" sz="2000" b="1" dirty="0" err="1"/>
              <a:t>Dinophyta</a:t>
            </a:r>
            <a:r>
              <a:rPr lang="en-US" sz="2000" b="1" dirty="0"/>
              <a:t>; (</a:t>
            </a:r>
            <a:r>
              <a:rPr lang="en-US" sz="2000" b="1" i="1" dirty="0"/>
              <a:t>g) </a:t>
            </a:r>
            <a:r>
              <a:rPr lang="en-US" sz="2000" b="1" i="1" dirty="0" err="1"/>
              <a:t>Euglenophyta</a:t>
            </a:r>
            <a:r>
              <a:rPr lang="en-US" sz="2000" b="1" i="1" dirty="0"/>
              <a:t>; (h) </a:t>
            </a:r>
            <a:r>
              <a:rPr lang="en-US" sz="2000" b="1" i="1" dirty="0" err="1"/>
              <a:t>Eustigmatophyceae</a:t>
            </a:r>
            <a:r>
              <a:rPr lang="en-US" sz="2000" b="1" i="1" dirty="0"/>
              <a:t> of the  </a:t>
            </a:r>
            <a:r>
              <a:rPr lang="en-US" sz="2000" b="1" dirty="0" err="1"/>
              <a:t>Heterokontophyta</a:t>
            </a:r>
            <a:r>
              <a:rPr lang="en-US" sz="2000" b="1" dirty="0"/>
              <a:t>; 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en-US" sz="2000" b="1" i="1" dirty="0" err="1"/>
              <a:t>i</a:t>
            </a:r>
            <a:r>
              <a:rPr lang="en-US" sz="2000" b="1" i="1" dirty="0"/>
              <a:t>, j) </a:t>
            </a:r>
            <a:r>
              <a:rPr lang="en-US" sz="2000" b="1" i="1" dirty="0" err="1"/>
              <a:t>Chlorophyta</a:t>
            </a:r>
            <a:r>
              <a:rPr lang="en-US" sz="2000" b="1" i="1" dirty="0"/>
              <a:t>.</a:t>
            </a:r>
            <a:r>
              <a:rPr lang="en-US" sz="2000" b="1" dirty="0"/>
              <a:t> a</a:t>
            </a:r>
            <a:r>
              <a:rPr lang="ar-IQ" sz="2000" b="1" dirty="0"/>
              <a:t/>
            </a:r>
            <a:br>
              <a:rPr lang="ar-IQ" sz="2000" b="1" dirty="0"/>
            </a:br>
            <a:endParaRPr lang="en-US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1"/>
            <a:ext cx="5381617" cy="3861048"/>
          </a:xfrm>
          <a:noFill/>
        </p:spPr>
      </p:pic>
    </p:spTree>
    <p:extLst>
      <p:ext uri="{BB962C8B-B14F-4D97-AF65-F5344CB8AC3E}">
        <p14:creationId xmlns:p14="http://schemas.microsoft.com/office/powerpoint/2010/main" val="37527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904655" cy="4392487"/>
          </a:xfrm>
        </p:spPr>
      </p:pic>
    </p:spTree>
    <p:extLst>
      <p:ext uri="{BB962C8B-B14F-4D97-AF65-F5344CB8AC3E}">
        <p14:creationId xmlns:p14="http://schemas.microsoft.com/office/powerpoint/2010/main" val="29777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r" rtl="1"/>
            <a:r>
              <a:rPr lang="ar-IQ" sz="3600" dirty="0"/>
              <a:t>البقعة العينية </a:t>
            </a:r>
            <a:r>
              <a:rPr lang="en-US" sz="3600" dirty="0"/>
              <a:t>Stigma</a:t>
            </a:r>
            <a:r>
              <a:rPr lang="ar-IQ" sz="3600" dirty="0"/>
              <a:t>:و هي تركيب قضيبي الشكل من حبيبات دهنية متجمعة تختلف في احجامها و اعدادها و اشكالها بأختلاف الطحالب و تكون حاوية على صبغات الكاروتين و التي تعطي اللون الأحمر البرتقالي و تقع في الغالب عند قاعدة السوط و تمثل البقعة العينية </a:t>
            </a:r>
            <a:r>
              <a:rPr lang="en-US" sz="3600" dirty="0"/>
              <a:t>(eye spot) stigma</a:t>
            </a:r>
            <a:r>
              <a:rPr lang="ar-IQ" sz="3600" dirty="0"/>
              <a:t> و هي عضو التوجة الضوئي للطحلب </a:t>
            </a:r>
            <a:r>
              <a:rPr lang="en-US" sz="3600" dirty="0" err="1"/>
              <a:t>Photorecepter</a:t>
            </a:r>
            <a:r>
              <a:rPr lang="ar-IQ" sz="3600" dirty="0"/>
              <a:t> و هي مسؤولة عن التوجه الضوئي او الأنتحاء للطحلب التي هي عبارة عن تجمعات لقطيرات دهنية 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5688632" cy="4032447"/>
          </a:xfrm>
        </p:spPr>
      </p:pic>
    </p:spTree>
    <p:extLst>
      <p:ext uri="{BB962C8B-B14F-4D97-AF65-F5344CB8AC3E}">
        <p14:creationId xmlns:p14="http://schemas.microsoft.com/office/powerpoint/2010/main" val="803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5616624" cy="4207968"/>
          </a:xfrm>
        </p:spPr>
      </p:pic>
    </p:spTree>
    <p:extLst>
      <p:ext uri="{BB962C8B-B14F-4D97-AF65-F5344CB8AC3E}">
        <p14:creationId xmlns:p14="http://schemas.microsoft.com/office/powerpoint/2010/main" val="439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248472" cy="438943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816424" cy="42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1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اعتمدت خمس اسس في تصنيف الطحالب الى المجاميع الرئيسية و هي 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4077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Cell wall structure </a:t>
            </a:r>
          </a:p>
          <a:p>
            <a:pPr algn="l">
              <a:buNone/>
            </a:pPr>
            <a:r>
              <a:rPr lang="en-US" b="1" dirty="0"/>
              <a:t>1- </a:t>
            </a:r>
            <a:r>
              <a:rPr lang="en-US" b="1" dirty="0" err="1" smtClean="0"/>
              <a:t>Mucopeptid</a:t>
            </a:r>
            <a:r>
              <a:rPr lang="en-US" b="1" dirty="0" smtClean="0"/>
              <a:t> </a:t>
            </a:r>
            <a:r>
              <a:rPr lang="en-US" b="1" dirty="0" err="1" smtClean="0"/>
              <a:t>compoets</a:t>
            </a:r>
            <a:r>
              <a:rPr lang="en-US" b="1" dirty="0" smtClean="0"/>
              <a:t> : </a:t>
            </a:r>
            <a:r>
              <a:rPr lang="en-US" b="1" dirty="0"/>
              <a:t>contain from amino  </a:t>
            </a:r>
          </a:p>
          <a:p>
            <a:pPr algn="l">
              <a:buNone/>
            </a:pPr>
            <a:r>
              <a:rPr lang="en-US" b="1" dirty="0"/>
              <a:t>     acids or </a:t>
            </a:r>
            <a:r>
              <a:rPr lang="en-US" b="1" dirty="0" err="1"/>
              <a:t>glucoamino</a:t>
            </a:r>
            <a:r>
              <a:rPr lang="en-US" b="1" dirty="0"/>
              <a:t> acids (</a:t>
            </a:r>
            <a:r>
              <a:rPr lang="en-US" b="1" dirty="0" err="1"/>
              <a:t>cyanophyta</a:t>
            </a:r>
            <a:r>
              <a:rPr lang="en-US" b="1" dirty="0"/>
              <a:t>)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/>
              <a:t>2- Cellulosic form: contain from cellulose,   </a:t>
            </a:r>
          </a:p>
          <a:p>
            <a:pPr algn="l">
              <a:buNone/>
            </a:pPr>
            <a:r>
              <a:rPr lang="en-US" b="1" dirty="0"/>
              <a:t>     Hemicellulose or polysaccharide</a:t>
            </a:r>
          </a:p>
          <a:p>
            <a:pPr algn="l">
              <a:buNone/>
            </a:pPr>
            <a:r>
              <a:rPr lang="en-US" b="1" dirty="0" err="1" smtClean="0"/>
              <a:t>chlorophyta</a:t>
            </a:r>
            <a:endParaRPr lang="en-US" b="1" dirty="0"/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/>
              <a:t>3- Silicified form: contain from silica or silica add it </a:t>
            </a:r>
          </a:p>
          <a:p>
            <a:pPr algn="l">
              <a:buNone/>
            </a:pPr>
            <a:r>
              <a:rPr lang="en-US" b="1" dirty="0"/>
              <a:t>     pectin (</a:t>
            </a:r>
            <a:r>
              <a:rPr lang="en-US" b="1" dirty="0" err="1" smtClean="0"/>
              <a:t>Bacillariophyceae</a:t>
            </a:r>
            <a:r>
              <a:rPr lang="en-US" b="1" dirty="0" smtClean="0"/>
              <a:t> )</a:t>
            </a:r>
          </a:p>
          <a:p>
            <a:pPr algn="l">
              <a:buNone/>
            </a:pPr>
            <a:r>
              <a:rPr lang="en-US" b="1" dirty="0" smtClean="0"/>
              <a:t>4-</a:t>
            </a:r>
            <a:r>
              <a:rPr lang="en-US" b="1" dirty="0"/>
              <a:t> </a:t>
            </a:r>
            <a:r>
              <a:rPr lang="en-US" b="1" dirty="0" smtClean="0"/>
              <a:t>Cellulosic, sulfated polysaccharides   (Rhodophyta)   </a:t>
            </a:r>
            <a:endParaRPr lang="en-US" b="1" dirty="0"/>
          </a:p>
          <a:p>
            <a:pPr algn="l">
              <a:buNone/>
            </a:pPr>
            <a:r>
              <a:rPr lang="en-US" dirty="0" smtClean="0"/>
              <a:t>Pellicle )</a:t>
            </a:r>
            <a:r>
              <a:rPr lang="ar-IQ" b="1" dirty="0" smtClean="0"/>
              <a:t>)</a:t>
            </a:r>
            <a:r>
              <a:rPr lang="en-US" b="1" dirty="0" smtClean="0"/>
              <a:t>5- lack cell wall ( </a:t>
            </a:r>
            <a:r>
              <a:rPr lang="en-US" b="1" dirty="0" err="1" smtClean="0"/>
              <a:t>Rotifera</a:t>
            </a:r>
            <a:r>
              <a:rPr lang="en-US" b="1" dirty="0" smtClean="0"/>
              <a:t> </a:t>
            </a:r>
            <a:r>
              <a:rPr lang="en-US" b="1" dirty="0" err="1" smtClean="0"/>
              <a:t>Euglenophyta</a:t>
            </a:r>
            <a:r>
              <a:rPr lang="en-US" b="1" dirty="0" smtClean="0"/>
              <a:t> </a:t>
            </a:r>
            <a:endParaRPr lang="ar-IQ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25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5904656" cy="4320480"/>
          </a:xfrm>
        </p:spPr>
      </p:pic>
    </p:spTree>
    <p:extLst>
      <p:ext uri="{BB962C8B-B14F-4D97-AF65-F5344CB8AC3E}">
        <p14:creationId xmlns:p14="http://schemas.microsoft.com/office/powerpoint/2010/main" val="29852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35163"/>
            <a:ext cx="5544615" cy="4389437"/>
          </a:xfrm>
        </p:spPr>
      </p:pic>
    </p:spTree>
    <p:extLst>
      <p:ext uri="{BB962C8B-B14F-4D97-AF65-F5344CB8AC3E}">
        <p14:creationId xmlns:p14="http://schemas.microsoft.com/office/powerpoint/2010/main" val="22602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935163"/>
            <a:ext cx="5616624" cy="4389437"/>
          </a:xfrm>
        </p:spPr>
      </p:pic>
    </p:spTree>
    <p:extLst>
      <p:ext uri="{BB962C8B-B14F-4D97-AF65-F5344CB8AC3E}">
        <p14:creationId xmlns:p14="http://schemas.microsoft.com/office/powerpoint/2010/main" val="21024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5832648" cy="3672408"/>
          </a:xfrm>
        </p:spPr>
      </p:pic>
    </p:spTree>
    <p:extLst>
      <p:ext uri="{BB962C8B-B14F-4D97-AF65-F5344CB8AC3E}">
        <p14:creationId xmlns:p14="http://schemas.microsoft.com/office/powerpoint/2010/main" val="32860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2028</TotalTime>
  <Words>726</Words>
  <Application>Microsoft Office PowerPoint</Application>
  <PresentationFormat>عرض على الشاشة (3:4)‏</PresentationFormat>
  <Paragraphs>111</Paragraphs>
  <Slides>36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تدفق</vt:lpstr>
      <vt:lpstr>الأسس المعتمدة في تصنيف الطحالب </vt:lpstr>
      <vt:lpstr>عرض تقديمي في PowerPoint</vt:lpstr>
      <vt:lpstr>عرض تقديمي في PowerPoint</vt:lpstr>
      <vt:lpstr>عرض تقديمي في PowerPoint</vt:lpstr>
      <vt:lpstr>اعتمدت خمس اسس في تصنيف الطحالب الى المجاميع الرئيسية و هي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البلاستيدات و الصبغات التمثيلية Plastids &amp;sythetic pigments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يعد تركيب البلاستيدة من الصفات التصنيفية في الطحالب و كما يأتـي </vt:lpstr>
      <vt:lpstr>عرض تقديمي في PowerPoint</vt:lpstr>
      <vt:lpstr>عرض تقديمي في PowerPoint</vt:lpstr>
      <vt:lpstr>الصبغات التمثيلية Pigments</vt:lpstr>
      <vt:lpstr>Chlorophylls </vt:lpstr>
      <vt:lpstr>Carotenes </vt:lpstr>
      <vt:lpstr>عرض تقديمي في PowerPoint</vt:lpstr>
      <vt:lpstr>3- Xanthophyles </vt:lpstr>
      <vt:lpstr>Billiprotiens </vt:lpstr>
      <vt:lpstr>المواد الغذائية المخزونة Storage Products</vt:lpstr>
      <vt:lpstr>عرض تقديمي في PowerPoint</vt:lpstr>
      <vt:lpstr>عرض تقديمي في PowerPoint</vt:lpstr>
      <vt:lpstr>الأسواط Flagella</vt:lpstr>
      <vt:lpstr>عرض تقديمي في PowerPoint</vt:lpstr>
      <vt:lpstr>The shape of eukaryotic motile lgal cells and their flagella. The drawings represent the common arrangement of flagella in the groups. There are a number of modifications in structure that are not included here. (a) Cryptophyta; (b) most of the Heterokontophyta;  (c) Bacillariophyceae of the  Heterokontophyta; (d) Prymnesiophyta; (e) Chlorophyta;  (f) Dinophyta; (g) Euglenophyta; (h) Eustigmatophyceae of the  Heterokontophyta;  (i, j) Chlorophyta. a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الأسس المعتمدة في تصنيف الطحالب </dc:title>
  <dc:creator>sj</dc:creator>
  <cp:lastModifiedBy>sj</cp:lastModifiedBy>
  <cp:revision>34</cp:revision>
  <dcterms:created xsi:type="dcterms:W3CDTF">2019-10-06T15:12:33Z</dcterms:created>
  <dcterms:modified xsi:type="dcterms:W3CDTF">2019-10-22T08:41:21Z</dcterms:modified>
</cp:coreProperties>
</file>